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69" r:id="rId2"/>
    <p:sldId id="270" r:id="rId3"/>
    <p:sldId id="259" r:id="rId4"/>
    <p:sldId id="272" r:id="rId5"/>
    <p:sldId id="273" r:id="rId6"/>
    <p:sldId id="275" r:id="rId7"/>
    <p:sldId id="276" r:id="rId8"/>
    <p:sldId id="27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99"/>
    <a:srgbClr val="6699FF"/>
    <a:srgbClr val="996600"/>
    <a:srgbClr val="FFCCFF"/>
    <a:srgbClr val="BFC0EF"/>
    <a:srgbClr val="336699"/>
    <a:srgbClr val="0066FF"/>
    <a:srgbClr val="CC99FF"/>
    <a:srgbClr val="489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69" d="100"/>
          <a:sy n="69" d="100"/>
        </p:scale>
        <p:origin x="-70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5F552A-0777-4505-984C-6C21F4CA95CB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1A0647-A13E-4BC8-8AEA-89FDAFFE0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9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849A-2004-4D3D-AAC0-80C75AA6AA30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C19E-A464-4631-AA0B-C7A545A12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5ABB-E57C-43C5-B714-7DBC6BCEA05B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BAE2-4A5F-4D8B-B870-E444CB5FC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A9ED-0A28-4C15-9380-E189CB5974E6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2D7F-DDDB-4031-A194-B18A0C437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AB2D-BE64-4E64-BE51-3DF145F2EF4A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CDDA-A94A-48B9-92B9-9061EBF4F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EB26-9897-42FB-B4ED-DD54852299D2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2E65-2154-4D05-8BE4-679FA73D9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EC10-0D97-4D8C-822F-BA8E48916576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C6F3-3361-4587-A733-8B8C3FE10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51BC-EC69-4623-AE0E-893CD90925B8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B930-B3D5-48BA-A170-4C8D79FB9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7626-8A40-42DE-9CB4-F644D37E44CA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48DB-733A-4E19-AB75-FD11B7DC1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CCA1-FECB-458F-81B1-61C8401C6535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2280-E3C3-4D80-8258-982BD780A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541D-AE66-46DF-A213-6A87E7B48752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0558-FA5B-4A99-A1EB-365C991D3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954B-2807-4BDD-AC67-A92E46AD05C8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CE8E-8A3C-4EAB-BC66-73B57553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1021DC-73C4-426D-977E-56509B685709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07EEF-A37D-445D-BE14-4565A8944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23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35F98E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4071396" cy="1857388"/>
          </a:xfrm>
          <a:solidFill>
            <a:srgbClr val="6699FF">
              <a:alpha val="60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/>
            <a:scene3d>
              <a:camera prst="orthographicFront"/>
              <a:lightRig rig="threePt" dir="t"/>
            </a:scene3d>
            <a:sp3d prstMaterial="metal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n w="6350" cap="rnd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rgbClr val="000099"/>
                </a:solidFill>
                <a:effectLst/>
                <a:latin typeface="+mn-lt"/>
              </a:rPr>
              <a:t/>
            </a:r>
            <a:br>
              <a:rPr lang="ru-RU" sz="1600" dirty="0" smtClean="0">
                <a:ln w="6350" cap="rnd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rgbClr val="000099"/>
                </a:solidFill>
                <a:effectLst/>
                <a:latin typeface="+mn-lt"/>
              </a:rPr>
            </a:br>
            <a:r>
              <a:rPr lang="ru-RU" sz="1600" dirty="0">
                <a:ln w="6350" cap="rnd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rgbClr val="000099"/>
                </a:solidFill>
                <a:effectLst/>
                <a:latin typeface="+mn-lt"/>
              </a:rPr>
              <a:t/>
            </a:r>
            <a:br>
              <a:rPr lang="ru-RU" sz="1600" dirty="0">
                <a:ln w="6350" cap="rnd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rgbClr val="000099"/>
                </a:solidFill>
                <a:effectLst/>
                <a:latin typeface="+mn-lt"/>
              </a:rPr>
            </a:br>
            <a:r>
              <a:rPr lang="ru-RU" sz="1600" dirty="0" smtClean="0">
                <a:ln w="6350" cap="rnd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rgbClr val="000099"/>
                </a:solidFill>
                <a:effectLst/>
                <a:latin typeface="+mn-lt"/>
              </a:rPr>
              <a:t>НОУ «Дивеевская МОНАСТЫРСКАЯ ПРАВОСЛАВНАЯ СРЕДНЯЯ ОБЩЕОБРАЗОВАТЛЬНАЯ ШКОЛА»</a:t>
            </a:r>
            <a:br>
              <a:rPr lang="ru-RU" sz="1600" dirty="0" smtClean="0">
                <a:ln w="6350" cap="rnd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rgbClr val="000099"/>
                </a:solidFill>
                <a:effectLst/>
                <a:latin typeface="+mn-lt"/>
              </a:rPr>
            </a:br>
            <a:r>
              <a:rPr lang="ru-RU" sz="1600" dirty="0" smtClean="0">
                <a:ln w="6350" cap="rnd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rgbClr val="000099"/>
                </a:solidFill>
                <a:effectLst/>
                <a:latin typeface="+mn-lt"/>
              </a:rPr>
              <a:t>2012Г.</a:t>
            </a:r>
            <a:endParaRPr lang="ru-RU" sz="1600" dirty="0">
              <a:ln w="6350" cap="rnd">
                <a:solidFill>
                  <a:schemeClr val="accent1">
                    <a:lumMod val="50000"/>
                  </a:schemeClr>
                </a:solidFill>
                <a:bevel/>
              </a:ln>
              <a:solidFill>
                <a:srgbClr val="000099"/>
              </a:solidFill>
              <a:effectLst/>
              <a:latin typeface="+mn-lt"/>
            </a:endParaRPr>
          </a:p>
        </p:txBody>
      </p:sp>
      <p:pic>
        <p:nvPicPr>
          <p:cNvPr id="5" name="Picture 2" descr="F:\стенд\1 сентября. 1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36933"/>
            <a:ext cx="3718482" cy="265859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3078" name="Picture 6" descr="D:\УЧИТЕЛЯ\Маркина А.В\фото\фото в епархию\P107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979" y="3424001"/>
            <a:ext cx="2414642" cy="32197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2" descr="Фото28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247260"/>
            <a:ext cx="3971521" cy="2286016"/>
          </a:xfrm>
          <a:prstGeom prst="round2DiagRect">
            <a:avLst/>
          </a:prstGeom>
          <a:noFill/>
          <a:ln w="12700" algn="in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5624" y="5445224"/>
            <a:ext cx="3781084" cy="360040"/>
          </a:xfrm>
          <a:prstGeom prst="rect">
            <a:avLst/>
          </a:prstGeo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0" rIns="45720" bIns="0" anchor="t">
            <a:noAutofit/>
            <a:scene3d>
              <a:camera prst="orthographicFront"/>
              <a:lightRig rig="threePt" dir="t"/>
            </a:scene3d>
            <a:sp3d prstMaterial="metal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Корпус № 1 по ул. Полевая д.15</a:t>
            </a:r>
            <a:b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i="1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800" cap="none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5758" y="2708920"/>
            <a:ext cx="3781084" cy="360040"/>
          </a:xfrm>
          <a:prstGeom prst="rect">
            <a:avLst/>
          </a:prstGeo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0" rIns="45720" bIns="0" anchor="t">
            <a:noAutofit/>
            <a:scene3d>
              <a:camera prst="orthographicFront"/>
              <a:lightRig rig="threePt" dir="t"/>
            </a:scene3d>
            <a:sp3d prstMaterial="metal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Корпус № 2 по ул. Школьная д.12</a:t>
            </a:r>
            <a:b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i="1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800" cap="none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60648"/>
            <a:ext cx="5786478" cy="2495771"/>
          </a:xfr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threePt" dir="t"/>
            </a:scene3d>
            <a:sp3d prstMaterial="metal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i="1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000" i="1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была открыта по благословению </a:t>
            </a:r>
            <a:b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митрополита Николая (</a:t>
            </a:r>
            <a:r>
              <a:rPr lang="ru-RU" sz="2000" cap="none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Кутепова</a:t>
            </a: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Её учредителем </a:t>
            </a:r>
            <a:r>
              <a:rPr lang="ru-RU" sz="2000" cap="none" dirty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является  </a:t>
            </a: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Свято-Троицкий </a:t>
            </a:r>
            <a:r>
              <a:rPr lang="ru-RU" sz="2000" cap="none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Серафимо-Дивеевский</a:t>
            </a:r>
            <a:r>
              <a:rPr lang="ru-RU" sz="2000" cap="none" dirty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cap="none" dirty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cap="none" dirty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женский монастырь в лице  </a:t>
            </a:r>
            <a:b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настоятельницы </a:t>
            </a:r>
            <a:r>
              <a:rPr lang="ru-RU" sz="2000" cap="none" dirty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cap="none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Игумении</a:t>
            </a: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Сергии.</a:t>
            </a:r>
            <a:b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Духовник школы – </a:t>
            </a:r>
            <a:b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протоиерей Александр (Травин)</a:t>
            </a: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i="1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i="1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2000" i="1" cap="none" dirty="0">
              <a:ln w="6350" cap="rnd">
                <a:solidFill>
                  <a:schemeClr val="accent1">
                    <a:lumMod val="50000"/>
                  </a:schemeClr>
                </a:solidFill>
                <a:bevel/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735" y="3068960"/>
            <a:ext cx="4930329" cy="3456384"/>
          </a:xfr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</a:bodyPr>
          <a:lstStyle/>
          <a:p>
            <a:pPr marL="342900" indent="-342900" algn="just" eaLnBrk="1" fontAlgn="auto" hangingPunct="1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имеет лицензию на право образовательной деятельности на два корпуса.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Имеет свидетельство о государственной аккредитации на начальное и основное общее образование.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Обучение в школе раздельное.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2011-2012 г. начальная школа перешла на федеральный государственный образовательный стандарт. Обучение ведется по программе «Гармония».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Преподается Закон Божий, благочестие, церковнославянский  язык, церковное пение, катехизис, история Церкви,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ектоведение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основы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ристианской нравственности.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0" name="Picture 2" descr="D:\Мои документы\Маркина А.В\альманах\фото\IMG_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3"/>
            <a:ext cx="1881188" cy="25955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4" name="Picture 8" descr="D:\УЧИТЕЛЯ\Маркина А.В\фото\фото в епархию\Благословение перед конкурсом.JPG"/>
          <p:cNvPicPr>
            <a:picLocks noChangeAspect="1" noChangeArrowheads="1"/>
          </p:cNvPicPr>
          <p:nvPr/>
        </p:nvPicPr>
        <p:blipFill>
          <a:blip r:embed="rId3" cstate="print"/>
          <a:srcRect t="4412" b="5147"/>
          <a:stretch>
            <a:fillRect/>
          </a:stretch>
        </p:blipFill>
        <p:spPr bwMode="auto">
          <a:xfrm>
            <a:off x="6105258" y="3337949"/>
            <a:ext cx="2643206" cy="31873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171049"/>
            <a:ext cx="3781084" cy="953696"/>
          </a:xfr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eaLnBrk="1" hangingPunct="1">
              <a:defRPr/>
            </a:pPr>
            <a: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Особое внимание  в школе уделяется  проектной </a:t>
            </a:r>
            <a:r>
              <a:rPr lang="ru-RU" sz="1800" cap="none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исследовательской работе. </a:t>
            </a:r>
            <a:b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i="1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cap="none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800" cap="none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 descr="D:\УЧИТЕЛЯ\Маркина А.В\фото\фото в епархию\P328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19849"/>
            <a:ext cx="3331504" cy="24984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2" name="Picture 4" descr="D:\УЧИТЕЛЯ\Маркина А.В\фото\фото в епархию\Самогаева МА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973473"/>
            <a:ext cx="2071702" cy="36830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D:\УЧИТЕЛЯ\Маркина А.В\фото\фото в епархию\Победители в школ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082" y="171049"/>
            <a:ext cx="3810252" cy="28575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323528" y="3973237"/>
            <a:ext cx="5643572" cy="2751522"/>
          </a:xfrm>
          <a:prstGeom prst="rect">
            <a:avLst/>
          </a:prstGeom>
          <a:solidFill>
            <a:srgbClr val="6699FF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ru-RU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Уже стало традицией наше участие </a:t>
            </a:r>
          </a:p>
          <a:p>
            <a:pPr algn="ctr"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ru-RU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 всероссийском фестивале «Леонардо». </a:t>
            </a:r>
          </a:p>
          <a:p>
            <a:pPr algn="ctr"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ru-RU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2012г. ученицы 9 класса </a:t>
            </a:r>
            <a:r>
              <a:rPr lang="ru-RU" b="1" dirty="0" err="1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Афонина</a:t>
            </a:r>
            <a:r>
              <a:rPr lang="ru-RU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М. и Самсонова М. стали лауреатами в номи</a:t>
            </a:r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нац</a:t>
            </a:r>
            <a:r>
              <a:rPr lang="ru-RU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ии </a:t>
            </a:r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«Юный эколог»</a:t>
            </a:r>
            <a:r>
              <a:rPr lang="ru-RU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ученица 1 класса </a:t>
            </a:r>
            <a:r>
              <a:rPr lang="ru-RU" b="1" dirty="0" err="1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Самогаева</a:t>
            </a:r>
            <a:r>
              <a:rPr lang="ru-RU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М. заняла 3 место в младшей возрастной группе. Также школе была вручена награда – </a:t>
            </a:r>
          </a:p>
          <a:p>
            <a:pPr algn="ctr"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ru-RU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орден Леонардо.</a:t>
            </a:r>
            <a:r>
              <a:rPr lang="ru-RU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веево2\Desktop\Награждение Дивее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485421" cy="2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7752" y="3212976"/>
            <a:ext cx="6308744" cy="3585597"/>
          </a:xfrm>
          <a:prstGeom prst="rect">
            <a:avLst/>
          </a:prstGeo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Музейный проект «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Память не знает границ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стал л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уреатом  всероссийской 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историко-литературной премии "Александр Невский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". По традиции 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церемония 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награждения проходила в </a:t>
            </a:r>
            <a:r>
              <a:rPr lang="ru-RU" b="1" dirty="0" err="1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г.Санкт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-Петербурге в день памяти небесного 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покровителя северной 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столицы </a:t>
            </a:r>
          </a:p>
          <a:p>
            <a:pPr algn="ctr"/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св. князя  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Александра 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Невского. 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 проектом работали директор школы </a:t>
            </a:r>
            <a:r>
              <a:rPr lang="ru-RU" b="1" dirty="0" err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ин.Наталия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Лялюшко, учитель начальных классов </a:t>
            </a:r>
            <a:r>
              <a:rPr lang="ru-RU" b="1" dirty="0" err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А.В.Маркина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учитель краеведения и директор музея </a:t>
            </a:r>
            <a:r>
              <a:rPr lang="ru-RU" b="1" dirty="0" err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А.С.Парубец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Основной задачей проекта было создание мемориальной экспозиции о </a:t>
            </a:r>
            <a:endParaRPr lang="ru-RU" b="1" dirty="0" smtClean="0">
              <a:solidFill>
                <a:srgbClr val="33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Великой </a:t>
            </a:r>
            <a:r>
              <a:rPr lang="ru-RU" b="1" dirty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Отечественной войне, героях-земляках и их вкладе в Победу. </a:t>
            </a:r>
            <a:endParaRPr lang="ru-RU" b="1" dirty="0" smtClean="0">
              <a:solidFill>
                <a:srgbClr val="33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100" b="1" dirty="0" smtClean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76672"/>
            <a:ext cx="3600400" cy="1754326"/>
          </a:xfrm>
          <a:prstGeom prst="rect">
            <a:avLst/>
          </a:prstGeo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Вице-губернатор </a:t>
            </a:r>
          </a:p>
          <a:p>
            <a:pPr algn="ctr"/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Санкт-Петербурга </a:t>
            </a:r>
          </a:p>
          <a:p>
            <a:pPr algn="ctr"/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Василий </a:t>
            </a:r>
            <a:r>
              <a:rPr lang="ru-RU" b="1" dirty="0" err="1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Кичеджи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вручает диплом и премию </a:t>
            </a:r>
          </a:p>
          <a:p>
            <a:pPr algn="ctr"/>
            <a:r>
              <a:rPr lang="ru-RU" b="1" dirty="0" err="1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ин.Наталии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b="1" dirty="0" err="1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А.В.Маркиной</a:t>
            </a:r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сентября 2012г.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C:\Users\Дивеево2\Desktop\премия грамота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8" r="4459"/>
          <a:stretch/>
        </p:blipFill>
        <p:spPr bwMode="auto">
          <a:xfrm>
            <a:off x="79544" y="2780928"/>
            <a:ext cx="2620248" cy="3678861"/>
          </a:xfrm>
          <a:prstGeom prst="rect">
            <a:avLst/>
          </a:prstGeom>
          <a:noFill/>
          <a:ln w="28575">
            <a:solidFill>
              <a:srgbClr val="99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УЧИТЕЛЯ\Маркина А.В\фото\фото в епархию\IMG_3204.JPG"/>
          <p:cNvPicPr>
            <a:picLocks noChangeAspect="1" noChangeArrowheads="1"/>
          </p:cNvPicPr>
          <p:nvPr/>
        </p:nvPicPr>
        <p:blipFill rotWithShape="1">
          <a:blip r:embed="rId2" cstate="print"/>
          <a:srcRect t="15252" r="6940" b="2764"/>
          <a:stretch/>
        </p:blipFill>
        <p:spPr bwMode="auto">
          <a:xfrm>
            <a:off x="3347864" y="3284984"/>
            <a:ext cx="5596215" cy="32867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D:\УЧИТЕЛЯ\Маркина А.В\фото\фото в епархию\DSC01917.JPG"/>
          <p:cNvPicPr>
            <a:picLocks noChangeAspect="1" noChangeArrowheads="1"/>
          </p:cNvPicPr>
          <p:nvPr/>
        </p:nvPicPr>
        <p:blipFill>
          <a:blip r:embed="rId3" cstate="print"/>
          <a:srcRect l="11638" r="10773"/>
          <a:stretch>
            <a:fillRect/>
          </a:stretch>
        </p:blipFill>
        <p:spPr bwMode="auto">
          <a:xfrm>
            <a:off x="571472" y="198673"/>
            <a:ext cx="3959150" cy="28702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78619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72487"/>
            <a:ext cx="3816424" cy="1200329"/>
          </a:xfrm>
          <a:prstGeom prst="rect">
            <a:avLst/>
          </a:prstGeo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Поздравление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Игумении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Сергии с Днем игуменства.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Трапезный храм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Александра Невского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05" y="3940021"/>
            <a:ext cx="3174651" cy="2585323"/>
          </a:xfrm>
          <a:prstGeom prst="rect">
            <a:avLst/>
          </a:prstGeo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17 ноября 2011г. исполнилось 20 лет со дня возведения монахини Сергии в сан </a:t>
            </a:r>
            <a:r>
              <a:rPr lang="ru-RU" b="1" dirty="0" err="1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игумении</a:t>
            </a:r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Дивеевского</a:t>
            </a:r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монастыря. К этому знаменательному дню был записан диск </a:t>
            </a:r>
            <a:endParaRPr lang="ru-RU" b="1" dirty="0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духовными кантами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«Белая голубка»</a:t>
            </a:r>
            <a:endParaRPr lang="ru-RU" b="1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УЧИТЕЛЯ\Маркина А.В\фото\фото в епархию\P1080266.JPG"/>
          <p:cNvPicPr>
            <a:picLocks noChangeAspect="1" noChangeArrowheads="1"/>
          </p:cNvPicPr>
          <p:nvPr/>
        </p:nvPicPr>
        <p:blipFill>
          <a:blip r:embed="rId2" cstate="print"/>
          <a:srcRect t="11630" b="18590"/>
          <a:stretch>
            <a:fillRect/>
          </a:stretch>
        </p:blipFill>
        <p:spPr bwMode="auto">
          <a:xfrm>
            <a:off x="4510498" y="225019"/>
            <a:ext cx="4347782" cy="22752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076" name="Picture 4" descr="D:\УЧИТЕЛЯ\Маркина А.В\фото\фото в епархию\P1080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643338" cy="273234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074" name="Picture 2" descr="D:\УЧИТЕЛЯ\Маркина А.В\фото\фото в епархию\P1080567.JPG"/>
          <p:cNvPicPr>
            <a:picLocks noChangeAspect="1" noChangeArrowheads="1"/>
          </p:cNvPicPr>
          <p:nvPr/>
        </p:nvPicPr>
        <p:blipFill>
          <a:blip r:embed="rId4" cstate="print"/>
          <a:srcRect l="18919"/>
          <a:stretch>
            <a:fillRect/>
          </a:stretch>
        </p:blipFill>
        <p:spPr bwMode="auto">
          <a:xfrm>
            <a:off x="4211960" y="2635186"/>
            <a:ext cx="4286280" cy="396458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5940" y="3212976"/>
            <a:ext cx="2951923" cy="3139321"/>
          </a:xfrm>
          <a:prstGeom prst="rect">
            <a:avLst/>
          </a:prstGeo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Мероприятие «Лыжня России 2012» привело в восторг не только учащихся школы, но и преподавателей. Солнечная погода, катание с горы, жареные сосиски на костре, чаепитие и веселое настроение надолго  останутся в памяти. </a:t>
            </a:r>
            <a:endParaRPr lang="ru-RU" b="1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УЧИТЕЛЯ\Маркина А.В\фото\фото в епархию\133008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860032" cy="32379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124" name="Picture 4" descr="D:\УЧИТЕЛЯ\Маркина А.В\фото\фото в епархию\1330082430.jpg"/>
          <p:cNvPicPr>
            <a:picLocks noChangeAspect="1" noChangeArrowheads="1"/>
          </p:cNvPicPr>
          <p:nvPr/>
        </p:nvPicPr>
        <p:blipFill>
          <a:blip r:embed="rId3" cstate="print"/>
          <a:srcRect l="7018" t="17833"/>
          <a:stretch>
            <a:fillRect/>
          </a:stretch>
        </p:blipFill>
        <p:spPr bwMode="auto">
          <a:xfrm>
            <a:off x="3906572" y="3620068"/>
            <a:ext cx="4769884" cy="28083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580112" y="476672"/>
            <a:ext cx="3168352" cy="2031325"/>
          </a:xfrm>
          <a:prstGeom prst="rect">
            <a:avLst/>
          </a:prstGeo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 февраля 2012г. Владыка Георгий освятил новое здание монастырской православной школы.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революции в этом  здании  располагался литографический корпус.</a:t>
            </a:r>
            <a:endParaRPr lang="ru-RU" b="1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405" y="3763844"/>
            <a:ext cx="3671010" cy="2520760"/>
          </a:xfrm>
          <a:prstGeom prst="rect">
            <a:avLst/>
          </a:prstGeom>
          <a:noFill/>
          <a:ln w="12700">
            <a:solidFill>
              <a:srgbClr val="9966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ЧИТЕЛЯ\Маркина А.В\фото\Статья в Епархию Вечер встречи выпускников ФОТО\DSC02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79712" y="2708920"/>
            <a:ext cx="5244697" cy="295014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7920880" cy="1754326"/>
          </a:xfrm>
          <a:prstGeom prst="rect">
            <a:avLst/>
          </a:prstGeom>
          <a:solidFill>
            <a:srgbClr val="6699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 ноября 2012г. наша школа собрала в своих стенах выпускников. Начиная с 2006г., школа выпустила  52 ученика. Кто-то продолжил обучение в 10 классе других школ, кто-то поступил в различные учебные заведения, кто-то уже успел их окончить, кто-то уже создал семью. Главное, что все объединило в этот вечер встречи – это любовь к школе и желание окунуться в страну детства. </a:t>
            </a:r>
            <a:endParaRPr lang="ru-RU" b="1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59A9F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419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  НОУ «Дивеевская МОНАСТЫРСКАЯ ПРАВОСЛАВНАЯ СРЕДНЯЯ ОБЩЕОБРАЗОВАТЛЬНАЯ ШКОЛА» 2012Г.</vt:lpstr>
      <vt:lpstr> Школа была открыта по благословению  митрополита Николая (Кутепова). Её учредителем является  Свято-Троицкий Серафимо-Дивеевский  женский монастырь в лице   настоятельницы  Игумении Сергии. Духовник школы –  протоиерей Александр (Травин)  </vt:lpstr>
      <vt:lpstr>Особое внимание  в школе уделяется  проектной и исследовательской работе.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Дивеево2</cp:lastModifiedBy>
  <cp:revision>184</cp:revision>
  <dcterms:created xsi:type="dcterms:W3CDTF">2009-06-22T17:33:33Z</dcterms:created>
  <dcterms:modified xsi:type="dcterms:W3CDTF">2013-11-08T06:44:35Z</dcterms:modified>
</cp:coreProperties>
</file>